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318" r:id="rId5"/>
    <p:sldId id="1848"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49" r:id="rId19"/>
    <p:sldId id="1850" r:id="rId20"/>
    <p:sldId id="1851" r:id="rId21"/>
    <p:sldId id="1852" r:id="rId22"/>
    <p:sldId id="1811" r:id="rId23"/>
    <p:sldId id="1806" r:id="rId24"/>
    <p:sldId id="1840" r:id="rId25"/>
    <p:sldId id="1826" r:id="rId26"/>
    <p:sldId id="1821" r:id="rId27"/>
    <p:sldId id="1834" r:id="rId28"/>
    <p:sldId id="1845" r:id="rId29"/>
    <p:sldId id="1844" r:id="rId30"/>
    <p:sldId id="1836" r:id="rId31"/>
    <p:sldId id="1837" r:id="rId32"/>
    <p:sldId id="1832" r:id="rId33"/>
    <p:sldId id="1829" r:id="rId34"/>
    <p:sldId id="1833" r:id="rId35"/>
    <p:sldId id="1831" r:id="rId36"/>
    <p:sldId id="1842" r:id="rId37"/>
    <p:sldId id="1830" r:id="rId38"/>
    <p:sldId id="31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06" autoAdjust="0"/>
    <p:restoredTop sz="96571" autoAdjust="0"/>
  </p:normalViewPr>
  <p:slideViewPr>
    <p:cSldViewPr snapToGrid="0" showGuides="1">
      <p:cViewPr varScale="1">
        <p:scale>
          <a:sx n="119" d="100"/>
          <a:sy n="119" d="100"/>
        </p:scale>
        <p:origin x="1048"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10/28/23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10/28/23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6.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blog.padhye.org/Artifact-Evaluation-Tips-for-Authors/" TargetMode="External"/><Relationship Id="rId2" Type="http://schemas.openxmlformats.org/officeDocument/2006/relationships/hyperlink" Target="https://docs.google.com/document/d/1pqzPtLVIvwLwJsZwCb2r7yzWMaifudHe1Xvn42T4CcA/edit" TargetMode="External"/><Relationship Id="rId1" Type="http://schemas.openxmlformats.org/officeDocument/2006/relationships/slideLayout" Target="../slideLayouts/slideLayout3.xml"/><Relationship Id="rId6" Type="http://schemas.openxmlformats.org/officeDocument/2006/relationships/hyperlink" Target="https://github.com/csartifacts/resources" TargetMode="External"/><Relationship Id="rId5" Type="http://schemas.openxmlformats.org/officeDocument/2006/relationships/hyperlink" Target="https://www.sigops.org/2021/how-are-award-winning-systems-research-artifacts-prepared-part-2/" TargetMode="External"/><Relationship Id="rId4" Type="http://schemas.openxmlformats.org/officeDocument/2006/relationships/hyperlink" Target="https://www.sigops.org/2021/how-are-award-winning-systems-research-artifacts-prepared-part-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823822"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Gregory R. Watson </a:t>
            </a:r>
            <a:r>
              <a:rPr lang="en-US" sz="2000" dirty="0"/>
              <a:t>(he/him)</a:t>
            </a:r>
            <a:br>
              <a:rPr lang="en-US" sz="2000" u="sng" dirty="0"/>
            </a:br>
            <a:r>
              <a:rPr lang="en-US" sz="2000" dirty="0"/>
              <a:t>Oak Ridge National Laboratory</a:t>
            </a:r>
            <a:endParaRPr lang="en-US" sz="2400" dirty="0"/>
          </a:p>
          <a:p>
            <a:r>
              <a:rPr lang="en-US" sz="2000"/>
              <a:t>Better Scientific Software tutorial @ SC23</a:t>
            </a:r>
            <a:endParaRPr lang="en-US" sz="1800"/>
          </a:p>
          <a:p>
            <a:pPr>
              <a:spcBef>
                <a:spcPts val="2800"/>
              </a:spcBef>
            </a:pPr>
            <a:r>
              <a:rPr lang="en-US" sz="2000"/>
              <a:t>Contributors</a:t>
            </a:r>
            <a:r>
              <a:rPr lang="en-US" sz="2000" dirty="0"/>
              <a:t>: David E. </a:t>
            </a:r>
            <a:r>
              <a:rPr lang="en-US" sz="2000" dirty="0" err="1"/>
              <a:t>Bernholdt</a:t>
            </a:r>
            <a:r>
              <a:rPr lang="en-US" sz="2000" dirty="0"/>
              <a:t> (ORNL), Patricia A. Grubel (LANL), Michael A. </a:t>
            </a:r>
            <a:r>
              <a:rPr lang="en-US" sz="2000" dirty="0" err="1"/>
              <a:t>Heroux</a:t>
            </a:r>
            <a:r>
              <a:rPr lang="en-US" sz="2000" dirty="0"/>
              <a:t> (SNL), David M. Rogers (ORNL), Gregory R.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10815927" y="5909143"/>
            <a:ext cx="1368453" cy="276999"/>
          </a:xfrm>
          <a:prstGeom prst="rect">
            <a:avLst/>
          </a:prstGeom>
          <a:noFill/>
        </p:spPr>
        <p:txBody>
          <a:bodyPr wrap="square">
            <a:spAutoFit/>
          </a:bodyPr>
          <a:lstStyle/>
          <a:p>
            <a:r>
              <a:rPr lang="en-US" sz="1200" dirty="0">
                <a:effectLst/>
                <a:latin typeface="+mn-lt"/>
              </a:rPr>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b="1" dirty="0">
                <a:solidFill>
                  <a:schemeClr val="tx2"/>
                </a:solidFill>
              </a:rPr>
              <a:t>Create tangible progress towards scientific rigor by enhancing the reproducibility of accepted papers</a:t>
            </a:r>
          </a:p>
          <a:p>
            <a:r>
              <a:rPr lang="en-US" sz="2000" dirty="0"/>
              <a:t>The Artifact Description (AD) Appendix will be auto-generated from author responses</a:t>
            </a:r>
          </a:p>
          <a:p>
            <a:pPr lvl="1"/>
            <a:r>
              <a:rPr lang="en-US" sz="1800" dirty="0"/>
              <a:t>Greater emphasis on linking to the broader products resulting from research</a:t>
            </a:r>
          </a:p>
          <a:p>
            <a:pPr lvl="1"/>
            <a:r>
              <a:rPr lang="en-US" sz="1800" dirty="0"/>
              <a:t>An indication that no artifacts were created or used might also be acceptable</a:t>
            </a:r>
            <a:endParaRPr lang="en-US" dirty="0"/>
          </a:p>
          <a:p>
            <a:r>
              <a:rPr lang="en-US" sz="2000" dirty="0"/>
              <a:t>For accepted papers, the availability and functionality of automated Artifact Evaluation (AE) will be evaluated and rewarded</a:t>
            </a:r>
          </a:p>
          <a:p>
            <a:pPr lvl="1"/>
            <a:r>
              <a:rPr lang="en-US" sz="1800" dirty="0"/>
              <a:t>Easily reproduce a paper’s key results and claims with provided artifacts</a:t>
            </a:r>
          </a:p>
          <a:p>
            <a:r>
              <a:rPr lang="en-US" sz="2000" dirty="0"/>
              <a:t>Accepted papers with available artifacts will be honored with the appropriate ACM badges.</a:t>
            </a:r>
          </a:p>
          <a:p>
            <a:r>
              <a:rPr lang="en-US" sz="2000" dirty="0"/>
              <a:t>Collaborating with Chameleon Cloud, </a:t>
            </a:r>
            <a:r>
              <a:rPr lang="en-US" sz="2000" dirty="0" err="1"/>
              <a:t>CloudLab</a:t>
            </a:r>
            <a:r>
              <a:rPr lang="en-US" sz="2000" dirty="0"/>
              <a:t>, Jetstream via XSEDE, SDSC, and TACC for infrastructure needs</a:t>
            </a:r>
          </a:p>
          <a:p>
            <a:pPr lvl="1"/>
            <a:r>
              <a:rPr lang="en-US" sz="1800" dirty="0"/>
              <a:t>Webinars will be provided for authors interested in using these resources</a:t>
            </a:r>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AD/AE Appendices Process &amp; Badges</a:t>
            </a:r>
          </a:p>
        </p:txBody>
      </p:sp>
      <p:sp>
        <p:nvSpPr>
          <p:cNvPr id="5" name="Content Placeholder 4"/>
          <p:cNvSpPr>
            <a:spLocks noGrp="1"/>
          </p:cNvSpPr>
          <p:nvPr>
            <p:ph sz="quarter" idx="1"/>
          </p:nvPr>
        </p:nvSpPr>
        <p:spPr>
          <a:xfrm>
            <a:off x="365760" y="1141612"/>
            <a:ext cx="11369809" cy="4047778"/>
          </a:xfrm>
        </p:spPr>
        <p:txBody>
          <a:bodyPr/>
          <a:lstStyle/>
          <a:p>
            <a:r>
              <a:rPr lang="en-US" dirty="0"/>
              <a:t>Artifact Description/Artifact Evaluation (AD/AE) process is single-blind</a:t>
            </a:r>
          </a:p>
          <a:p>
            <a:r>
              <a:rPr lang="en-US" dirty="0"/>
              <a:t>The terms artifact and research object are synonymous</a:t>
            </a:r>
          </a:p>
          <a:p>
            <a:pPr lvl="1"/>
            <a:r>
              <a:rPr lang="en-US" dirty="0"/>
              <a:t>Software, datasets, environment configuration, mechanized proofs, benchmarks, test suites with scripts, etc. </a:t>
            </a:r>
          </a:p>
          <a:p>
            <a:r>
              <a:rPr lang="en-US" dirty="0"/>
              <a:t>A complete artifact package must contain (1) the computational artifacts, and (2) instructions/documentation describing the contents and how to use it</a:t>
            </a:r>
          </a:p>
          <a:p>
            <a:r>
              <a:rPr lang="en-US" sz="2400" dirty="0"/>
              <a:t>The goal of Artifact Description is to provide the evidence needed for greater scientific rigor and transparency of the scientific conclusions of the manuscript</a:t>
            </a:r>
          </a:p>
          <a:p>
            <a:pPr lvl="1"/>
            <a:r>
              <a:rPr lang="en-US" b="1" dirty="0"/>
              <a:t>Mandatory</a:t>
            </a:r>
            <a:r>
              <a:rPr lang="en-US" dirty="0"/>
              <a:t> for paper submissions (since SC19)</a:t>
            </a:r>
          </a:p>
          <a:p>
            <a:r>
              <a:rPr lang="en-US" dirty="0"/>
              <a:t>The goal of Artifact Evaluation is to award badges to artifacts of accepted papers</a:t>
            </a:r>
          </a:p>
          <a:p>
            <a:pPr lvl="1"/>
            <a:r>
              <a:rPr lang="en-US" dirty="0"/>
              <a:t>An </a:t>
            </a:r>
            <a:r>
              <a:rPr lang="en-US" b="1" dirty="0"/>
              <a:t>optional step</a:t>
            </a:r>
            <a:endParaRPr lang="en-US" dirty="0"/>
          </a:p>
          <a:p>
            <a:endParaRPr lang="en-US" sz="2000" dirty="0"/>
          </a:p>
        </p:txBody>
      </p:sp>
    </p:spTree>
    <p:extLst>
      <p:ext uri="{BB962C8B-B14F-4D97-AF65-F5344CB8AC3E}">
        <p14:creationId xmlns:p14="http://schemas.microsoft.com/office/powerpoint/2010/main" val="328849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Description (AD)</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For accepted papers, will be evaluated by AD/AE Committee</a:t>
            </a:r>
          </a:p>
          <a:p>
            <a:pPr lvl="1"/>
            <a:r>
              <a:rPr lang="en-US" sz="1800" dirty="0"/>
              <a:t>Completion of the form</a:t>
            </a:r>
          </a:p>
          <a:p>
            <a:pPr lvl="1"/>
            <a:r>
              <a:rPr lang="en-US" sz="1800" dirty="0"/>
              <a:t>Artifact accessibility from any links included as part of the form</a:t>
            </a:r>
          </a:p>
          <a:p>
            <a:r>
              <a:rPr lang="en-US" sz="2000" dirty="0"/>
              <a:t>Part 1: Artifact Identification</a:t>
            </a:r>
          </a:p>
          <a:p>
            <a:pPr lvl="1"/>
            <a:r>
              <a:rPr lang="en-US" sz="1800" dirty="0"/>
              <a:t>Article’s title, author’s names and affiliations</a:t>
            </a:r>
          </a:p>
          <a:p>
            <a:pPr lvl="1"/>
            <a:r>
              <a:rPr lang="en-US" sz="1800" dirty="0"/>
              <a:t>An abstract describing the main contributions of the article and the role of the computational artifact(s) in these contributions</a:t>
            </a:r>
          </a:p>
          <a:p>
            <a:r>
              <a:rPr lang="en-US" sz="2000" dirty="0"/>
              <a:t>Part 2: Reproducibility of Experiments</a:t>
            </a:r>
          </a:p>
          <a:p>
            <a:pPr lvl="1"/>
            <a:r>
              <a:rPr lang="en-US" sz="1800" dirty="0"/>
              <a:t>Description of the experiment workflow</a:t>
            </a:r>
          </a:p>
          <a:p>
            <a:pPr lvl="1"/>
            <a:r>
              <a:rPr lang="en-US" sz="1800" dirty="0"/>
              <a:t>Estimation of the execution time</a:t>
            </a:r>
          </a:p>
          <a:p>
            <a:pPr lvl="1"/>
            <a:r>
              <a:rPr lang="en-US" sz="1800" dirty="0"/>
              <a:t>Expected results and an evaluation of them</a:t>
            </a:r>
          </a:p>
          <a:p>
            <a:pPr lvl="1"/>
            <a:r>
              <a:rPr lang="en-US" sz="1800" dirty="0"/>
              <a:t>How the expected results relate to the results found in the article</a:t>
            </a:r>
          </a:p>
        </p:txBody>
      </p:sp>
    </p:spTree>
    <p:extLst>
      <p:ext uri="{BB962C8B-B14F-4D97-AF65-F5344CB8AC3E}">
        <p14:creationId xmlns:p14="http://schemas.microsoft.com/office/powerpoint/2010/main" val="65664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NISO Reproducibility Badging and Definitions Standard</a:t>
            </a:r>
          </a:p>
          <a:p>
            <a:pPr lvl="1"/>
            <a:r>
              <a:rPr lang="en-US" sz="1800" dirty="0"/>
              <a:t>Assigned badges will be per ACM Reproducibility Standard</a:t>
            </a:r>
          </a:p>
          <a:p>
            <a:r>
              <a:rPr lang="en-US" sz="2000" dirty="0"/>
              <a:t>Part 1: Artifact Dependencies &amp; Requirements</a:t>
            </a:r>
          </a:p>
          <a:p>
            <a:pPr lvl="1"/>
            <a:r>
              <a:rPr lang="en-US" sz="1800" dirty="0"/>
              <a:t>Hardware resources required</a:t>
            </a:r>
          </a:p>
          <a:p>
            <a:pPr lvl="1"/>
            <a:r>
              <a:rPr lang="en-US" sz="1800" dirty="0"/>
              <a:t>Operating systems required</a:t>
            </a:r>
          </a:p>
          <a:p>
            <a:pPr lvl="1"/>
            <a:r>
              <a:rPr lang="en-US" sz="1800" dirty="0"/>
              <a:t>Software libraries needed</a:t>
            </a:r>
          </a:p>
          <a:p>
            <a:pPr lvl="1"/>
            <a:r>
              <a:rPr lang="en-US" sz="1800" dirty="0"/>
              <a:t>Input dataset needed</a:t>
            </a:r>
          </a:p>
          <a:p>
            <a:pPr lvl="1"/>
            <a:r>
              <a:rPr lang="en-US" sz="1800" dirty="0"/>
              <a:t>Optionally, any other dependencies or requirements</a:t>
            </a:r>
            <a:endParaRPr lang="en-US" sz="2000" dirty="0"/>
          </a:p>
          <a:p>
            <a:r>
              <a:rPr lang="en-US" sz="2000" dirty="0"/>
              <a:t>Part 2: Artifact Installation &amp; Deployment</a:t>
            </a:r>
          </a:p>
          <a:p>
            <a:pPr lvl="1"/>
            <a:r>
              <a:rPr lang="en-US" sz="1800" dirty="0"/>
              <a:t>Process to install and compile the libraries and code</a:t>
            </a:r>
          </a:p>
          <a:p>
            <a:pPr lvl="1"/>
            <a:r>
              <a:rPr lang="en-US" sz="1800" dirty="0"/>
              <a:t>Process to deploy the code in the resources</a:t>
            </a:r>
          </a:p>
          <a:p>
            <a:pPr marL="346075" lvl="1" indent="0">
              <a:buNone/>
            </a:pPr>
            <a:endParaRPr lang="en-US" sz="1800" dirty="0"/>
          </a:p>
        </p:txBody>
      </p:sp>
    </p:spTree>
    <p:extLst>
      <p:ext uri="{BB962C8B-B14F-4D97-AF65-F5344CB8AC3E}">
        <p14:creationId xmlns:p14="http://schemas.microsoft.com/office/powerpoint/2010/main" val="265618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 Computational Artifacts</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Only required if applying for a badge</a:t>
            </a:r>
          </a:p>
          <a:p>
            <a:r>
              <a:rPr lang="en-US" sz="2200" dirty="0"/>
              <a:t>All the elements that support the reproducibility of its experiments</a:t>
            </a:r>
          </a:p>
          <a:p>
            <a:r>
              <a:rPr lang="en-US" sz="2200" dirty="0"/>
              <a:t>Software, datasets, environment configuration, mechanized proofs, benchmarks, test suites with scripts, etc. </a:t>
            </a:r>
          </a:p>
          <a:p>
            <a:r>
              <a:rPr lang="en-US" sz="2200" dirty="0"/>
              <a:t>Authors can choose any version-controlled software and data repositories to share their artifacts, such as </a:t>
            </a:r>
            <a:r>
              <a:rPr lang="en-US" sz="2200" dirty="0" err="1"/>
              <a:t>Zenodo</a:t>
            </a:r>
            <a:r>
              <a:rPr lang="en-US" sz="2200" dirty="0"/>
              <a:t>, </a:t>
            </a:r>
            <a:r>
              <a:rPr lang="en-US" sz="2200" dirty="0" err="1"/>
              <a:t>FigShare</a:t>
            </a:r>
            <a:r>
              <a:rPr lang="en-US" sz="2200" dirty="0"/>
              <a:t>, Dryad, Software Heritage, GitHub, or GitLab</a:t>
            </a:r>
          </a:p>
          <a:p>
            <a:r>
              <a:rPr lang="en-US" sz="2200" dirty="0"/>
              <a:t>An artifact must be accessible via a permanently persistent and publicly shareable DOI </a:t>
            </a:r>
          </a:p>
        </p:txBody>
      </p:sp>
      <p:sp>
        <p:nvSpPr>
          <p:cNvPr id="6" name="TextBox 5">
            <a:extLst>
              <a:ext uri="{FF2B5EF4-FFF2-40B4-BE49-F238E27FC236}">
                <a16:creationId xmlns:a16="http://schemas.microsoft.com/office/drawing/2014/main" id="{05BB5058-2D6E-F1E4-5281-9A7E68D6A920}"/>
              </a:ext>
            </a:extLst>
          </p:cNvPr>
          <p:cNvSpPr txBox="1"/>
          <p:nvPr/>
        </p:nvSpPr>
        <p:spPr>
          <a:xfrm>
            <a:off x="453256" y="4173727"/>
            <a:ext cx="10863789" cy="2400657"/>
          </a:xfrm>
          <a:prstGeom prst="rect">
            <a:avLst/>
          </a:prstGeom>
          <a:noFill/>
        </p:spPr>
        <p:txBody>
          <a:bodyPr wrap="square">
            <a:spAutoFit/>
          </a:bodyPr>
          <a:lstStyle/>
          <a:p>
            <a:pPr marL="285750" indent="-285750" algn="l">
              <a:buFont typeface="Arial" panose="020B0604020202020204" pitchFamily="34" charset="0"/>
              <a:buChar char="•"/>
            </a:pPr>
            <a:r>
              <a:rPr lang="en-US" sz="1600" dirty="0">
                <a:latin typeface="Arial" panose="020B0604020202020204" pitchFamily="34" charset="0"/>
                <a:cs typeface="Arial" panose="020B0604020202020204" pitchFamily="34" charset="0"/>
              </a:rPr>
              <a:t>HOWTO for AEC Submitters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2"/>
              </a:rPr>
              <a:t>https://docs.google.com/document/d/1pqzPtLVIvwLwJsZwCb2r7yzWMaifudHe1Xvn42T4CcA/edit</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Artifact Evaluation: Tips for Authors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3"/>
              </a:rPr>
              <a:t>https://blog.padhye.org/Artifact-Evaluation-Tips-for-Authors/</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SIGOPS articles on award winning artifacts [1] and [2]</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4"/>
              </a:rPr>
              <a:t>https://www.sigops.org/2021/how-are-award-winning-systems-research-artifacts-prepared-part-1/</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5"/>
              </a:rPr>
              <a:t>https://www.sigops.org/2021/how-are-award-winning-systems-research-artifacts-prepared-part-2/</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CSArtifacts</a:t>
            </a:r>
            <a:r>
              <a:rPr lang="en-US" dirty="0">
                <a:latin typeface="Arial" panose="020B0604020202020204" pitchFamily="34" charset="0"/>
                <a:cs typeface="Arial" panose="020B0604020202020204" pitchFamily="34" charset="0"/>
              </a:rPr>
              <a:t> Resources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6"/>
              </a:rPr>
              <a:t>https://github.com/csartifacts/resources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012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Bernholdt, Greg Becker, and Jared O’Neal, Software Productivity and Sustainability track, in Argonne Training Program on Extreme-Scale Computing, St. Charles, Illinois, 2023. DOI: </a:t>
            </a:r>
            <a:r>
              <a:rPr lang="en-US" sz="1600" b="0" i="0" u="none" strike="noStrike" dirty="0">
                <a:solidFill>
                  <a:srgbClr val="2A7AE2"/>
                </a:solidFill>
                <a:effectLst/>
                <a:latin typeface="+mn-lt"/>
                <a:hlinkClick r:id="rId4"/>
              </a:rPr>
              <a:t>10.6084/m9.figshare.23823822</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pic>
        <p:nvPicPr>
          <p:cNvPr id="7" name="Picture 6" descr="A digital balance scale using circles">
            <a:extLst>
              <a:ext uri="{FF2B5EF4-FFF2-40B4-BE49-F238E27FC236}">
                <a16:creationId xmlns:a16="http://schemas.microsoft.com/office/drawing/2014/main" id="{A0D14AA7-B582-622A-F3AA-5ECFFF1B5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212" y="1195754"/>
            <a:ext cx="7772400" cy="4699456"/>
          </a:xfrm>
          <a:prstGeom prst="rect">
            <a:avLst/>
          </a:prstGeom>
        </p:spPr>
      </p:pic>
    </p:spTree>
    <p:extLst>
      <p:ext uri="{BB962C8B-B14F-4D97-AF65-F5344CB8AC3E}">
        <p14:creationId xmlns:p14="http://schemas.microsoft.com/office/powerpoint/2010/main" val="1180185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a:xfrm>
            <a:off x="365760" y="411480"/>
            <a:ext cx="11372473" cy="914400"/>
          </a:xfrm>
        </p:spPr>
        <p:txBody>
          <a:bodyPr wrap="square" anchor="t">
            <a:normAutofit/>
          </a:bodyPr>
          <a:lstStyle/>
          <a:p>
            <a:r>
              <a:rPr lang="en-US" dirty="0"/>
              <a:t>Why Reproducibility is Important</a:t>
            </a:r>
          </a:p>
        </p:txBody>
      </p:sp>
      <p:pic>
        <p:nvPicPr>
          <p:cNvPr id="6" name="Picture 5" descr="Magnifying glass and question mark">
            <a:extLst>
              <a:ext uri="{FF2B5EF4-FFF2-40B4-BE49-F238E27FC236}">
                <a16:creationId xmlns:a16="http://schemas.microsoft.com/office/drawing/2014/main" id="{24ED42B8-9E80-FA57-0681-7134CF432ED2}"/>
              </a:ext>
            </a:extLst>
          </p:cNvPr>
          <p:cNvPicPr>
            <a:picLocks noChangeAspect="1"/>
          </p:cNvPicPr>
          <p:nvPr/>
        </p:nvPicPr>
        <p:blipFill rotWithShape="1">
          <a:blip r:embed="rId3"/>
          <a:srcRect t="23117" r="2" b="13593"/>
          <a:stretch/>
        </p:blipFill>
        <p:spPr>
          <a:xfrm>
            <a:off x="365760" y="1737360"/>
            <a:ext cx="11369809" cy="4047778"/>
          </a:xfrm>
          <a:prstGeom prst="rect">
            <a:avLst/>
          </a:prstGeom>
          <a:noFill/>
        </p:spPr>
      </p:pic>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2940</TotalTime>
  <Words>4040</Words>
  <Application>Microsoft Macintosh PowerPoint</Application>
  <PresentationFormat>Custom</PresentationFormat>
  <Paragraphs>395</Paragraphs>
  <Slides>35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SC AD/AE Appendices Process &amp; Badges</vt:lpstr>
      <vt:lpstr>SC Artifact Description (AD)  </vt:lpstr>
      <vt:lpstr>SC Artifact Evaluation (AE)  </vt:lpstr>
      <vt:lpstr>SC Artifact Evaluation (AE) Computational Artifacts  </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307</cp:revision>
  <cp:lastPrinted>2017-11-02T18:35:01Z</cp:lastPrinted>
  <dcterms:created xsi:type="dcterms:W3CDTF">2018-11-06T17:28:56Z</dcterms:created>
  <dcterms:modified xsi:type="dcterms:W3CDTF">2023-10-28T19:52:31Z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